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81" r:id="rId12"/>
    <p:sldId id="267" r:id="rId13"/>
    <p:sldId id="275" r:id="rId14"/>
    <p:sldId id="268" r:id="rId15"/>
    <p:sldId id="273" r:id="rId16"/>
    <p:sldId id="270" r:id="rId17"/>
    <p:sldId id="271" r:id="rId18"/>
    <p:sldId id="269" r:id="rId19"/>
    <p:sldId id="272" r:id="rId20"/>
    <p:sldId id="26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Light" pitchFamily="2" charset="0"/>
      <p:regular r:id="rId31"/>
      <p:bold r:id="rId32"/>
      <p:italic r:id="rId33"/>
      <p:boldItalic r:id="rId34"/>
    </p:embeddedFont>
    <p:embeddedFont>
      <p:font typeface="Work Sans Medium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0522BEB-E36D-A5CD-3CA5-29B15499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6A851308-758D-6545-9D82-49A97C429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7AE3277A-3BED-EFCE-786E-04FA270AC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18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D550784-F48C-477B-AF22-03EE2B82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C215B70-742A-58F4-FC4F-65D177592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E1698455-5B4A-4709-3CF0-F22226B7C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059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D086E987-D826-5D79-A5C5-8186094D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5502F612-CE79-C71D-A22F-8C2F1601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137E015F-7F72-5650-6951-7E1C70207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49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hyperlink" Target="Proyecto.pdf" TargetMode="External"/><Relationship Id="rId7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11" Type="http://schemas.openxmlformats.org/officeDocument/2006/relationships/image" Target="../media/image7.png"/><Relationship Id="rId5" Type="http://schemas.openxmlformats.org/officeDocument/2006/relationships/slide" Target="slide14.xml"/><Relationship Id="rId10" Type="http://schemas.openxmlformats.org/officeDocument/2006/relationships/image" Target="../media/image6.png"/><Relationship Id="rId4" Type="http://schemas.openxmlformats.org/officeDocument/2006/relationships/slide" Target="slide11.xml"/><Relationship Id="rId9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3_RECOLECCION%20DE%20INFORMACION/Recoleccion%20de%20informaci&#243;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../02_MAPA%20DE%20PROCESOS/FACT.png" TargetMode="External"/><Relationship Id="rId3" Type="http://schemas.openxmlformats.org/officeDocument/2006/relationships/hyperlink" Target="../02_MAPA%20DE%20PROCESOS/Diagrama%20proceso%20Motion%20Parts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2_MAPA%20DE%20PROCESOS/VENTA.png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hyperlink" Target="../02_MAPA%20DE%20PROCESOS/ENVIO.png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../05_FORMATO%20DE%20CASOS%20DE%20USO/jpg/Modulos!Usuarios_0.jpg" TargetMode="External"/><Relationship Id="rId13" Type="http://schemas.openxmlformats.org/officeDocument/2006/relationships/image" Target="../media/image34.png"/><Relationship Id="rId3" Type="http://schemas.openxmlformats.org/officeDocument/2006/relationships/hyperlink" Target="../05_FORMATO%20DE%20CASOS%20DE%20USO/jpg/Modulos!Reportes_1.jpg" TargetMode="External"/><Relationship Id="rId7" Type="http://schemas.openxmlformats.org/officeDocument/2006/relationships/image" Target="../media/image7.png"/><Relationship Id="rId12" Type="http://schemas.openxmlformats.org/officeDocument/2006/relationships/hyperlink" Target="../05_FORMATO%20DE%20CASOS%20DE%20USO/jpg/Modulos!Inventarios_2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hyperlink" Target="../05_FORMATO%20DE%20CASOS%20DE%20USO/CasosUso.pdf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../05_FORMATO%20DE%20CASOS%20DE%20USO/jpg/Modulos!Env&#237;os_4.jpg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14" Type="http://schemas.openxmlformats.org/officeDocument/2006/relationships/hyperlink" Target="../05_FORMATO%20DE%20CASOS%20DE%20USO/jpg/Modulos!Ventas_3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PL01%20-%20Casos%20Uso%20Extendido.pdf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../06_VALDACION%20DE%20REQUISITOS/User_wireframes.pdf" TargetMode="External"/><Relationship Id="rId3" Type="http://schemas.openxmlformats.org/officeDocument/2006/relationships/hyperlink" Target="https://github.com/SanR1o/SENA/blob/main/TRIMESTRE%20I/06_VALDACION%20DE%20REQUISITOS/mockup.pdf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6_VALDACION%20DE%20REQUISITOS/Admin_wireframes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 action="ppaction://hlinksldjump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 action="ppaction://hlinksldjump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sldjump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 action="ppaction://hlinksldjump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 action="ppaction://hlinksldjump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 action="ppaction://hlinksldjump"/>
              </a:rPr>
              <a:t>Prototipo No Funcional - Wireframes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6ADFC697-2112-5B1F-E7DF-DFB53F50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6847353B-ABDF-6A6F-EBD4-6EEE3F370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B8DB8426-077A-5446-C084-5E885D3405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A6276389-CA2E-7217-4DC0-6523E6A1BB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1C04EC-516E-E1D4-42BF-FC1D425FDD83}"/>
              </a:ext>
            </a:extLst>
          </p:cNvPr>
          <p:cNvSpPr txBox="1"/>
          <p:nvPr/>
        </p:nvSpPr>
        <p:spPr>
          <a:xfrm>
            <a:off x="941060" y="1580227"/>
            <a:ext cx="110612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 fontAlgn="base"/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Objetivo del Ecommerce y Visión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Productos e Inventario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Integración con la Facturación Electrónica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Proceso de Pago y Métodos de Pago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Perfil de los Clientes y la Experiencia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Logística y Envíos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Administración y Control del Sistema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Seguridad y Cumplimiento Normativo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Expectativas de Resultados y Éxito del Proyecto</a:t>
            </a: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37515824-5C00-A52C-85F1-83A4FD598207}"/>
              </a:ext>
            </a:extLst>
          </p:cNvPr>
          <p:cNvSpPr txBox="1"/>
          <p:nvPr/>
        </p:nvSpPr>
        <p:spPr>
          <a:xfrm>
            <a:off x="7603556" y="5544200"/>
            <a:ext cx="3918633" cy="66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file"/>
              </a:rPr>
              <a:t>Análisis de la información PDF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E2D7E-20C0-4D26-BB51-583E1E58C1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71"/>
          <a:stretch/>
        </p:blipFill>
        <p:spPr>
          <a:xfrm>
            <a:off x="7808687" y="2409026"/>
            <a:ext cx="3293176" cy="31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A71AE185-3737-80EF-5890-4BC86F6CAAB2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2B0787-600C-49B2-29B3-FCFA3CA07885}"/>
              </a:ext>
            </a:extLst>
          </p:cNvPr>
          <p:cNvSpPr txBox="1"/>
          <p:nvPr/>
        </p:nvSpPr>
        <p:spPr>
          <a:xfrm>
            <a:off x="565355" y="1607319"/>
            <a:ext cx="1106129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Objetivo del Ecommerce y Visión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Optimizar ventas, ampliar la base de clientes y fortalecer la relación con ellos mediante una plataforma moderna. Se espera incrementar las ventas un 20-30% en el primer año.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Productos e Inventario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Inventario organizado por categorías con referencias únicas y detalles técnicos. Catálogo con descripciones completas, imágenes de alta calidad y compatibilidad precisa. Automatización en la actualización del inventario.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Integración con la Facturación Electrónica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Integración con MAIAERP para automatizar la facturación. Cumplimiento con estándares de la DIAN y validación en tiempo real.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Proceso de Pago y Métodos de Pago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Métodos de pago: tarjeta de crédito, débito, transferencias bancarias y pagos en efectivo. Posibilidad de financiamiento en colaboración con entidades bancarias. Cumplimiento con estándares PCI DSS para garantizar seguridad en pagos.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br>
              <a:rPr lang="es-MX" b="0" dirty="0">
                <a:effectLst/>
                <a:latin typeface="Work Sans Light" pitchFamily="2" charset="0"/>
              </a:rPr>
            </a:b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DE64A1D-10F6-3B54-7E43-E7D07EBA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34AA1A41-8C8E-F2E4-E487-C4A77F36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8C6AF229-285D-3528-141B-F9CF7242C4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B64A583-E82B-6D6E-DA5C-F30E6C4084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E97B177D-6F06-947D-4CEB-AFB6518698A5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675596-38B3-8DA0-07D6-938451A5A683}"/>
              </a:ext>
            </a:extLst>
          </p:cNvPr>
          <p:cNvSpPr txBox="1"/>
          <p:nvPr/>
        </p:nvSpPr>
        <p:spPr>
          <a:xfrm>
            <a:off x="565355" y="1607319"/>
            <a:ext cx="1106129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Perfil de los Clientes y la Experiencia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Clientes: propietarios de vehículos, mecánicos y talleres. Prioridades: proceso de compra ágil, claridad en compatibilidad y soporte accesible. Funcionalidades en cuentas: historial de compras, facturas descargables y alertas personalizadas.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Logística y Envíos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Opciones de envío: estándar, exprés y recogida en tienda. Sistema de rastreo en tiempo real para pedidos. Tarifas diferenciadas y embalajes especiales para productos grandes o pesados.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Administración y Control del Sistema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Panel intuitivo para gestión de inventarios, pedidos y usuarios. Permisos por rol: administradores (acceso total), ventas (pedidos y facturación) y logística (envíos y seguimiento). Reportes: ventas por categoría, márgenes de beneficio y tiempos de entrega.</a:t>
            </a:r>
            <a:endParaRPr lang="es-MX" sz="1600" b="0" dirty="0">
              <a:effectLst/>
              <a:latin typeface="Work Sans Light" pitchFamily="2" charset="0"/>
            </a:endParaRP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Seguridad y Cumplimiento Normativo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Cumplimiento con la Ley de Protección de Datos en Colombia. Políticas claras para reembolsos y devoluciones según normativas de comercio electrónico.</a:t>
            </a:r>
            <a:br>
              <a:rPr lang="es-MX" sz="1600" b="0" dirty="0">
                <a:effectLst/>
                <a:latin typeface="Work Sans Light" pitchFamily="2" charset="0"/>
              </a:rPr>
            </a:br>
            <a:br>
              <a:rPr lang="es-MX" sz="1600" b="0" dirty="0">
                <a:effectLst/>
                <a:latin typeface="Work Sans Light" pitchFamily="2" charset="0"/>
              </a:rPr>
            </a:br>
            <a:endParaRPr lang="es-MX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0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6" action="ppaction://hlinkfile"/>
            <a:extLst>
              <a:ext uri="{FF2B5EF4-FFF2-40B4-BE49-F238E27FC236}">
                <a16:creationId xmlns:a16="http://schemas.microsoft.com/office/drawing/2014/main" id="{EF32AFC0-904E-43A9-9261-2B2D655BB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72" y="2465743"/>
            <a:ext cx="2841707" cy="23167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hlinkClick r:id="rId8" action="ppaction://hlinkfile"/>
            <a:extLst>
              <a:ext uri="{FF2B5EF4-FFF2-40B4-BE49-F238E27FC236}">
                <a16:creationId xmlns:a16="http://schemas.microsoft.com/office/drawing/2014/main" id="{73C29845-934A-4471-8D79-F4A0E913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269" y="3016783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>
            <a:hlinkClick r:id="rId10" action="ppaction://hlinkfile"/>
            <a:extLst>
              <a:ext uri="{FF2B5EF4-FFF2-40B4-BE49-F238E27FC236}">
                <a16:creationId xmlns:a16="http://schemas.microsoft.com/office/drawing/2014/main" id="{6B9AECDB-BFFF-4051-B038-DAA167FE631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2500" b="7778"/>
          <a:stretch/>
        </p:blipFill>
        <p:spPr>
          <a:xfrm>
            <a:off x="8436477" y="2421698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5220C3C-6FAF-4377-864C-482D2AFECCCE}"/>
              </a:ext>
            </a:extLst>
          </p:cNvPr>
          <p:cNvSpPr txBox="1"/>
          <p:nvPr/>
        </p:nvSpPr>
        <p:spPr>
          <a:xfrm>
            <a:off x="1710352" y="519512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A2B7DC-BEEB-447E-AE6B-77B63F2704DB}"/>
              </a:ext>
            </a:extLst>
          </p:cNvPr>
          <p:cNvSpPr txBox="1"/>
          <p:nvPr/>
        </p:nvSpPr>
        <p:spPr>
          <a:xfrm>
            <a:off x="5345634" y="5830125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FACTURACIÓN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8D7A0C-F094-45FE-B11F-D0553F0C6BC8}"/>
              </a:ext>
            </a:extLst>
          </p:cNvPr>
          <p:cNvSpPr txBox="1"/>
          <p:nvPr/>
        </p:nvSpPr>
        <p:spPr>
          <a:xfrm>
            <a:off x="9543398" y="5195125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ENVIO</a:t>
            </a: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033472D7-5623-46C0-ABBB-28D0462D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829" y="2003365"/>
            <a:ext cx="2833079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hlinkClick r:id="rId8" action="ppaction://hlinkfile"/>
            <a:extLst>
              <a:ext uri="{FF2B5EF4-FFF2-40B4-BE49-F238E27FC236}">
                <a16:creationId xmlns:a16="http://schemas.microsoft.com/office/drawing/2014/main" id="{414DCB78-81EF-4CDF-8864-7EFE47E2CD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6" y="200336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hlinkClick r:id="rId10" action="ppaction://hlinkfile"/>
            <a:extLst>
              <a:ext uri="{FF2B5EF4-FFF2-40B4-BE49-F238E27FC236}">
                <a16:creationId xmlns:a16="http://schemas.microsoft.com/office/drawing/2014/main" id="{0EB22671-27D8-46E7-80B6-DEAA6E2EB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5045" y="2003365"/>
            <a:ext cx="2833079" cy="1917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hlinkClick r:id="rId12" action="ppaction://hlinkfile"/>
            <a:extLst>
              <a:ext uri="{FF2B5EF4-FFF2-40B4-BE49-F238E27FC236}">
                <a16:creationId xmlns:a16="http://schemas.microsoft.com/office/drawing/2014/main" id="{4194A865-9B72-4D1D-9B89-18152046D9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2929" y="451264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hlinkClick r:id="rId14" action="ppaction://hlinkfile"/>
            <a:extLst>
              <a:ext uri="{FF2B5EF4-FFF2-40B4-BE49-F238E27FC236}">
                <a16:creationId xmlns:a16="http://schemas.microsoft.com/office/drawing/2014/main" id="{D3B75033-1860-4721-A5AF-15CE5C18FA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9806" y="4528233"/>
            <a:ext cx="2820815" cy="18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5C67E32-78AE-42D9-8C87-4C2BA322BA75}"/>
              </a:ext>
            </a:extLst>
          </p:cNvPr>
          <p:cNvSpPr txBox="1"/>
          <p:nvPr/>
        </p:nvSpPr>
        <p:spPr>
          <a:xfrm>
            <a:off x="1337492" y="169558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USUARIOS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08C55C-8310-44AE-B297-99D6086D1A2B}"/>
              </a:ext>
            </a:extLst>
          </p:cNvPr>
          <p:cNvSpPr txBox="1"/>
          <p:nvPr/>
        </p:nvSpPr>
        <p:spPr>
          <a:xfrm>
            <a:off x="5488393" y="169558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ENVIO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028F86-4986-4C27-9416-9700EDE42D51}"/>
              </a:ext>
            </a:extLst>
          </p:cNvPr>
          <p:cNvSpPr txBox="1"/>
          <p:nvPr/>
        </p:nvSpPr>
        <p:spPr>
          <a:xfrm>
            <a:off x="9446216" y="1695588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REPORTES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B424B1-CC06-4838-B2C8-7911ABA29600}"/>
              </a:ext>
            </a:extLst>
          </p:cNvPr>
          <p:cNvSpPr txBox="1"/>
          <p:nvPr/>
        </p:nvSpPr>
        <p:spPr>
          <a:xfrm>
            <a:off x="3750560" y="422045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VENTA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8F11F06-5701-4268-9B72-169CFBDC6641}"/>
              </a:ext>
            </a:extLst>
          </p:cNvPr>
          <p:cNvSpPr txBox="1"/>
          <p:nvPr/>
        </p:nvSpPr>
        <p:spPr>
          <a:xfrm>
            <a:off x="7074185" y="422045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INVENTARIO</a:t>
            </a:r>
            <a:endParaRPr lang="en-US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 - Extendido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F8D1AA-0153-6428-9B98-13E67935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6" y="1527819"/>
            <a:ext cx="5667375" cy="5219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D44BFC-2254-4BDB-A7EF-9902AF1E6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496" y="1480194"/>
            <a:ext cx="56483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B55C58-EEBB-718D-CB4C-43EC1EB4B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2" y="1892249"/>
            <a:ext cx="5347214" cy="35499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447683-47BE-4606-CB79-1FF5FFF79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542" y="1957464"/>
            <a:ext cx="6286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Prototipo - Wireframes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6" action="ppaction://hlinkfile"/>
            <a:extLst>
              <a:ext uri="{FF2B5EF4-FFF2-40B4-BE49-F238E27FC236}">
                <a16:creationId xmlns:a16="http://schemas.microsoft.com/office/drawing/2014/main" id="{87BBD192-10FF-4796-A5B6-A6CABEC50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95057"/>
            <a:ext cx="5608732" cy="3672648"/>
          </a:xfrm>
          <a:prstGeom prst="rect">
            <a:avLst/>
          </a:prstGeom>
        </p:spPr>
      </p:pic>
      <p:pic>
        <p:nvPicPr>
          <p:cNvPr id="5" name="Imagen 4">
            <a:hlinkClick r:id="rId8" action="ppaction://hlinkfile"/>
            <a:extLst>
              <a:ext uri="{FF2B5EF4-FFF2-40B4-BE49-F238E27FC236}">
                <a16:creationId xmlns:a16="http://schemas.microsoft.com/office/drawing/2014/main" id="{2CF34174-AD10-4C4B-8A1C-C7907D113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41" y="2000251"/>
            <a:ext cx="5633209" cy="36674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ECF07D-35FA-482E-BAD6-9288515D7910}"/>
              </a:ext>
            </a:extLst>
          </p:cNvPr>
          <p:cNvSpPr txBox="1"/>
          <p:nvPr/>
        </p:nvSpPr>
        <p:spPr>
          <a:xfrm>
            <a:off x="2036060" y="5667705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MODULO USUARIO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B0880D7-4EFE-4B5B-BE20-9CC1669D22BF}"/>
              </a:ext>
            </a:extLst>
          </p:cNvPr>
          <p:cNvSpPr txBox="1"/>
          <p:nvPr/>
        </p:nvSpPr>
        <p:spPr>
          <a:xfrm>
            <a:off x="7669269" y="5653416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MODULO ADMINISTRADOR</a:t>
            </a:r>
            <a:endParaRPr lang="en-US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Santiago Gomez Riola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Camilo Pinzón Izaquita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1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Escobar Castro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Esteban Peraza Pinzón</a:t>
            </a:r>
            <a:endParaRPr sz="1900" i="0" u="none" strike="noStrike" cap="none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938A31-1F93-4EED-AE96-33C3671F4B69}"/>
              </a:ext>
            </a:extLst>
          </p:cNvPr>
          <p:cNvSpPr txBox="1"/>
          <p:nvPr/>
        </p:nvSpPr>
        <p:spPr>
          <a:xfrm>
            <a:off x="1068888" y="5531967"/>
            <a:ext cx="1005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Tecnólogo en Análisis y Desarrollo de Software - ADSO, Primer Trimestre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Bogotá, 10 de diciembre de 2024</a:t>
            </a:r>
            <a:endParaRPr lang="es-CO" dirty="0">
              <a:solidFill>
                <a:schemeClr val="bg1"/>
              </a:solidFill>
              <a:latin typeface="Work Sans Light" pitchFamily="2" charset="7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794209" y="1013775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819261" y="721997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618281" y="1756228"/>
            <a:ext cx="5477719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ct val="150000"/>
              </a:lnSpc>
              <a:buSzPts val="1600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tiene como objetivo desarrollar un sistema de Ecommerce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seguimiento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1936462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 a tiempo real. 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66948" y="633471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32501" y="350492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16449" y="1238640"/>
            <a:ext cx="1018812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68141" y="3136179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701385" y="2878252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700530" y="3665732"/>
            <a:ext cx="1018812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Usuarios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los productos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</a:t>
            </a:r>
            <a:endParaRPr lang="es-CO"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las ventas, pagos y envíos de productos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 facturación electrónica de las ventas que se hagan por medio del comercio electrónico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64, con apoyo del software 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MaiaERP</a:t>
            </a:r>
            <a:endParaRPr lang="es-CO"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reportes gráficos e i</a:t>
            </a: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mpresos de las ventas, pagos y envíos de productos de la empresa Car Eléctricos la 64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500480" y="1588021"/>
            <a:ext cx="11447400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B1393B-CFFF-B5EF-683C-9BFA11D7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81" y="3880861"/>
            <a:ext cx="851357" cy="1039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3DFFF1-75B9-9F85-B957-583ABA80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449" y="3988667"/>
            <a:ext cx="851357" cy="823444"/>
          </a:xfrm>
          <a:prstGeom prst="rect">
            <a:avLst/>
          </a:prstGeom>
        </p:spPr>
      </p:pic>
      <p:cxnSp>
        <p:nvCxnSpPr>
          <p:cNvPr id="6" name="Google Shape;160;p8">
            <a:extLst>
              <a:ext uri="{FF2B5EF4-FFF2-40B4-BE49-F238E27FC236}">
                <a16:creationId xmlns:a16="http://schemas.microsoft.com/office/drawing/2014/main" id="{3D7CA9A3-B7B9-9B90-CDEB-450161033BBE}"/>
              </a:ext>
            </a:extLst>
          </p:cNvPr>
          <p:cNvCxnSpPr>
            <a:cxnSpLocks/>
          </p:cNvCxnSpPr>
          <p:nvPr/>
        </p:nvCxnSpPr>
        <p:spPr>
          <a:xfrm>
            <a:off x="2276012" y="4459051"/>
            <a:ext cx="487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A85C274-834A-F7A9-6844-194E93B94240}"/>
              </a:ext>
            </a:extLst>
          </p:cNvPr>
          <p:cNvCxnSpPr/>
          <p:nvPr/>
        </p:nvCxnSpPr>
        <p:spPr>
          <a:xfrm>
            <a:off x="4238365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DF9D0DD-E9EA-EA8B-66EF-636E26F6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994" y="3752563"/>
            <a:ext cx="1174939" cy="1295652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FFFCAE1-2A25-7C31-636F-6BE68F48336E}"/>
              </a:ext>
            </a:extLst>
          </p:cNvPr>
          <p:cNvCxnSpPr/>
          <p:nvPr/>
        </p:nvCxnSpPr>
        <p:spPr>
          <a:xfrm>
            <a:off x="6499787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CB1E34FF-7C91-BB96-EBC5-69950C8FE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587" y="3811656"/>
            <a:ext cx="1937672" cy="11082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4F20C2-BCA7-C967-01EA-BDEB205ED1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29" b="97386" l="8537" r="93902">
                        <a14:foregroundMark x1="41463" y1="25490" x2="41463" y2="25490"/>
                        <a14:foregroundMark x1="55488" y1="9804" x2="55488" y2="9804"/>
                        <a14:foregroundMark x1="58537" y1="5882" x2="58537" y2="5882"/>
                        <a14:foregroundMark x1="86507" y1="78431" x2="87022" y2="78172"/>
                        <a14:foregroundMark x1="85816" y1="78779" x2="86507" y2="78431"/>
                        <a14:foregroundMark x1="83911" y1="79739" x2="84620" y2="79382"/>
                        <a14:foregroundMark x1="82613" y1="80392" x2="83911" y2="79739"/>
                        <a14:foregroundMark x1="81314" y1="81046" x2="82613" y2="80392"/>
                        <a14:foregroundMark x1="80775" y1="81317" x2="81314" y2="81046"/>
                        <a14:foregroundMark x1="88082" y1="71831" x2="88415" y2="64706"/>
                        <a14:foregroundMark x1="87927" y1="75163" x2="87978" y2="74064"/>
                        <a14:foregroundMark x1="87866" y1="76471" x2="87927" y2="75163"/>
                        <a14:foregroundMark x1="87836" y1="77124" x2="87866" y2="76471"/>
                        <a14:foregroundMark x1="88415" y1="64706" x2="63415" y2="49673"/>
                        <a14:foregroundMark x1="63415" y1="49673" x2="23780" y2="66013"/>
                        <a14:foregroundMark x1="23780" y1="66013" x2="15854" y2="72549"/>
                        <a14:foregroundMark x1="15854" y1="72549" x2="28049" y2="86928"/>
                        <a14:foregroundMark x1="28049" y1="86928" x2="46951" y2="98039"/>
                        <a14:foregroundMark x1="87195" y1="68627" x2="87195" y2="68627"/>
                        <a14:foregroundMark x1="90854" y1="69281" x2="90854" y2="69281"/>
                        <a14:foregroundMark x1="92683" y1="66013" x2="92683" y2="66013"/>
                        <a14:foregroundMark x1="63415" y1="47059" x2="63415" y2="47059"/>
                        <a14:foregroundMark x1="67073" y1="49673" x2="67683" y2="50327"/>
                        <a14:foregroundMark x1="70732" y1="51634" x2="70732" y2="51634"/>
                        <a14:foregroundMark x1="69512" y1="50980" x2="90854" y2="65359"/>
                        <a14:foregroundMark x1="90854" y1="65359" x2="93902" y2="65359"/>
                        <a14:backgroundMark x1="66463" y1="94118" x2="66463" y2="94118"/>
                        <a14:backgroundMark x1="85976" y1="80392" x2="85976" y2="80392"/>
                        <a14:backgroundMark x1="84756" y1="79085" x2="85976" y2="78431"/>
                        <a14:backgroundMark x1="89024" y1="75163" x2="89024" y2="75163"/>
                        <a14:backgroundMark x1="87195" y1="77124" x2="87195" y2="77124"/>
                        <a14:backgroundMark x1="87195" y1="78431" x2="87195" y2="78431"/>
                        <a14:backgroundMark x1="89024" y1="77778" x2="89024" y2="77778"/>
                        <a14:backgroundMark x1="87195" y1="76471" x2="87195" y2="76471"/>
                        <a14:backgroundMark x1="87805" y1="75163" x2="87805" y2="75163"/>
                        <a14:backgroundMark x1="87805" y1="77124" x2="89634" y2="77778"/>
                        <a14:backgroundMark x1="54878" y1="96078" x2="57927" y2="95425"/>
                        <a14:backgroundMark x1="78049" y1="83660" x2="79268" y2="83660"/>
                        <a14:backgroundMark x1="80488" y1="82353" x2="80488" y2="82353"/>
                        <a14:backgroundMark x1="82927" y1="81046" x2="82927" y2="81046"/>
                        <a14:backgroundMark x1="79878" y1="79739" x2="79878" y2="79739"/>
                        <a14:backgroundMark x1="78659" y1="83660" x2="76829" y2="84967"/>
                        <a14:backgroundMark x1="75000" y1="85621" x2="74390" y2="85621"/>
                        <a14:backgroundMark x1="72561" y1="86275" x2="72561" y2="86275"/>
                        <a14:backgroundMark x1="80488" y1="81699" x2="81098" y2="80392"/>
                        <a14:backgroundMark x1="82317" y1="79085" x2="82317" y2="79085"/>
                        <a14:backgroundMark x1="82927" y1="81699" x2="82927" y2="81699"/>
                        <a14:backgroundMark x1="81098" y1="82353" x2="81098" y2="82353"/>
                        <a14:backgroundMark x1="81707" y1="82353" x2="81707" y2="82353"/>
                        <a14:backgroundMark x1="84146" y1="81046" x2="84146" y2="81046"/>
                        <a14:backgroundMark x1="79268" y1="81699" x2="48171" y2="98693"/>
                        <a14:backgroundMark x1="82317" y1="79739" x2="82317" y2="797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8587" y="4311155"/>
            <a:ext cx="752784" cy="7022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495BA8C-ACF6-9B34-1153-166570C7A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9038" y="3732505"/>
            <a:ext cx="1240148" cy="1280942"/>
          </a:xfrm>
          <a:prstGeom prst="rect">
            <a:avLst/>
          </a:prstGeom>
        </p:spPr>
      </p:pic>
      <p:cxnSp>
        <p:nvCxnSpPr>
          <p:cNvPr id="21" name="Google Shape;160;p8">
            <a:extLst>
              <a:ext uri="{FF2B5EF4-FFF2-40B4-BE49-F238E27FC236}">
                <a16:creationId xmlns:a16="http://schemas.microsoft.com/office/drawing/2014/main" id="{33B666A5-7B31-DAA2-F437-04A1A13B3C13}"/>
              </a:ext>
            </a:extLst>
          </p:cNvPr>
          <p:cNvCxnSpPr>
            <a:cxnSpLocks/>
          </p:cNvCxnSpPr>
          <p:nvPr/>
        </p:nvCxnSpPr>
        <p:spPr>
          <a:xfrm flipH="1">
            <a:off x="8185667" y="4464089"/>
            <a:ext cx="4860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597F860E-CF43-5A15-1AEA-E7A158A0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B42D983-DAA5-63B8-53B4-6117554CE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>
            <a:extLst>
              <a:ext uri="{FF2B5EF4-FFF2-40B4-BE49-F238E27FC236}">
                <a16:creationId xmlns:a16="http://schemas.microsoft.com/office/drawing/2014/main" id="{CEB992E5-C8DA-F132-E479-52083343C5CA}"/>
              </a:ext>
            </a:extLst>
          </p:cNvPr>
          <p:cNvSpPr txBox="1"/>
          <p:nvPr/>
        </p:nvSpPr>
        <p:spPr>
          <a:xfrm>
            <a:off x="307844" y="2770018"/>
            <a:ext cx="11447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C38785C-8960-F9C5-5CBA-3A8395E5B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>
            <a:extLst>
              <a:ext uri="{FF2B5EF4-FFF2-40B4-BE49-F238E27FC236}">
                <a16:creationId xmlns:a16="http://schemas.microsoft.com/office/drawing/2014/main" id="{2B9281DE-F762-EA66-7361-47F0A7492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469182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>
            <a:extLst>
              <a:ext uri="{FF2B5EF4-FFF2-40B4-BE49-F238E27FC236}">
                <a16:creationId xmlns:a16="http://schemas.microsoft.com/office/drawing/2014/main" id="{49E485BF-DD46-CA3C-B6D1-41625F2BD8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496345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>
            <a:extLst>
              <a:ext uri="{FF2B5EF4-FFF2-40B4-BE49-F238E27FC236}">
                <a16:creationId xmlns:a16="http://schemas.microsoft.com/office/drawing/2014/main" id="{181FFABA-8499-8D80-BEBB-53C3BC6AC7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477488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>
            <a:extLst>
              <a:ext uri="{FF2B5EF4-FFF2-40B4-BE49-F238E27FC236}">
                <a16:creationId xmlns:a16="http://schemas.microsoft.com/office/drawing/2014/main" id="{BBB7990E-07D5-EA8F-AD59-7B54CBD5AC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494025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CBA73A5-4A37-D29A-454C-00DB4A1294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8FD5F3F5-B4CB-57BF-84D2-BF4BB9D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453918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45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1442</Words>
  <Application>Microsoft Office PowerPoint</Application>
  <PresentationFormat>Panorámica</PresentationFormat>
  <Paragraphs>134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Work Sans Medium</vt:lpstr>
      <vt:lpstr>Work Sans Light</vt:lpstr>
      <vt:lpstr>Work Sans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Alcance</vt:lpstr>
      <vt:lpstr>Entregables Proyecto Formativo por Trimestre</vt:lpstr>
      <vt:lpstr>Levantamiento de información</vt:lpstr>
      <vt:lpstr>Levantamiento de información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P.</cp:lastModifiedBy>
  <cp:revision>27</cp:revision>
  <dcterms:created xsi:type="dcterms:W3CDTF">2020-10-01T23:51:28Z</dcterms:created>
  <dcterms:modified xsi:type="dcterms:W3CDTF">2024-12-10T18:32:57Z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